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HK Grotesk Bold" panose="020B0604020202020204" charset="0"/>
      <p:regular r:id="rId16"/>
    </p:embeddedFont>
    <p:embeddedFont>
      <p:font typeface="Open Sans" panose="020B0606030504020204" pitchFamily="34" charset="0"/>
      <p:regular r:id="rId17"/>
    </p:embeddedFont>
    <p:embeddedFont>
      <p:font typeface="Open Sans Bold" panose="020B0806030504020204" charset="0"/>
      <p:regular r:id="rId18"/>
    </p:embeddedFont>
    <p:embeddedFont>
      <p:font typeface="TT Supermolot Neue Expanded" panose="020B0604020202020204" charset="0"/>
      <p:regular r:id="rId19"/>
    </p:embeddedFont>
    <p:embeddedFont>
      <p:font typeface="TT Supermolot Neue Expanded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3429" y="479195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84392" y="6367692"/>
            <a:ext cx="5781216" cy="5781216"/>
          </a:xfrm>
          <a:custGeom>
            <a:avLst/>
            <a:gdLst/>
            <a:ahLst/>
            <a:cxnLst/>
            <a:rect l="l" t="t" r="r" b="b"/>
            <a:pathLst>
              <a:path w="5781216" h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77910" y="3512224"/>
            <a:ext cx="12332180" cy="3262552"/>
            <a:chOff x="0" y="0"/>
            <a:chExt cx="3247982" cy="8592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47982" cy="859273"/>
            </a:xfrm>
            <a:custGeom>
              <a:avLst/>
              <a:gdLst/>
              <a:ahLst/>
              <a:cxnLst/>
              <a:rect l="l" t="t" r="r" b="b"/>
              <a:pathLst>
                <a:path w="3247982" h="859273">
                  <a:moveTo>
                    <a:pt x="0" y="0"/>
                  </a:moveTo>
                  <a:lnTo>
                    <a:pt x="3247982" y="0"/>
                  </a:lnTo>
                  <a:lnTo>
                    <a:pt x="3247982" y="859273"/>
                  </a:lnTo>
                  <a:lnTo>
                    <a:pt x="0" y="859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247982" cy="89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99748" y="2434062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056072" y="3470030"/>
            <a:ext cx="10166094" cy="316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1"/>
              </a:lnSpc>
            </a:pPr>
            <a:r>
              <a:rPr lang="en-US" sz="9079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Hackathon</a:t>
            </a:r>
          </a:p>
          <a:p>
            <a:pPr algn="ctr">
              <a:lnSpc>
                <a:spcPts val="12711"/>
              </a:lnSpc>
              <a:spcBef>
                <a:spcPct val="0"/>
              </a:spcBef>
            </a:pPr>
            <a:r>
              <a:rPr lang="en-US" sz="9079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project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231928" y="5696614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4F6FC">
                <a:alpha val="19608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429" y="479195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84392" y="6367692"/>
            <a:ext cx="5781216" cy="5781216"/>
          </a:xfrm>
          <a:custGeom>
            <a:avLst/>
            <a:gdLst/>
            <a:ahLst/>
            <a:cxnLst/>
            <a:rect l="l" t="t" r="r" b="b"/>
            <a:pathLst>
              <a:path w="5781216" h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08290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601513" y="3754488"/>
            <a:ext cx="6686487" cy="2778024"/>
            <a:chOff x="0" y="0"/>
            <a:chExt cx="1761050" cy="7316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1050" cy="731661"/>
            </a:xfrm>
            <a:custGeom>
              <a:avLst/>
              <a:gdLst/>
              <a:ahLst/>
              <a:cxnLst/>
              <a:rect l="l" t="t" r="r" b="b"/>
              <a:pathLst>
                <a:path w="1761050" h="731661">
                  <a:moveTo>
                    <a:pt x="0" y="0"/>
                  </a:moveTo>
                  <a:lnTo>
                    <a:pt x="1761050" y="0"/>
                  </a:lnTo>
                  <a:lnTo>
                    <a:pt x="1761050" y="731661"/>
                  </a:lnTo>
                  <a:lnTo>
                    <a:pt x="0" y="731661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1050" cy="769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924756" y="784706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866595" y="7345970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3" y="0"/>
                </a:lnTo>
                <a:lnTo>
                  <a:pt x="2156323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125299" y="2378232"/>
            <a:ext cx="6114129" cy="95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APPLICATION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25299" y="2347127"/>
            <a:ext cx="1193492" cy="47625"/>
            <a:chOff x="0" y="0"/>
            <a:chExt cx="314335" cy="125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4335" cy="12543"/>
            </a:xfrm>
            <a:custGeom>
              <a:avLst/>
              <a:gdLst/>
              <a:ahLst/>
              <a:cxnLst/>
              <a:rect l="l" t="t" r="r" b="b"/>
              <a:pathLst>
                <a:path w="314335" h="12543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25299" y="3669935"/>
            <a:ext cx="169107" cy="169107"/>
            <a:chOff x="0" y="0"/>
            <a:chExt cx="170296" cy="17029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0296" cy="170296"/>
            </a:xfrm>
            <a:custGeom>
              <a:avLst/>
              <a:gdLst/>
              <a:ahLst/>
              <a:cxnLst/>
              <a:rect l="l" t="t" r="r" b="b"/>
              <a:pathLst>
                <a:path w="170296" h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471267" y="3641360"/>
            <a:ext cx="5422191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Retail &amp; E-commerce: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Optimizing stock levels for diverse product categories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Adapting to seasonal trends and flash sales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2125299" y="4734195"/>
            <a:ext cx="169107" cy="169107"/>
            <a:chOff x="0" y="0"/>
            <a:chExt cx="170296" cy="17029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70296" cy="170296"/>
            </a:xfrm>
            <a:custGeom>
              <a:avLst/>
              <a:gdLst/>
              <a:ahLst/>
              <a:cxnLst/>
              <a:rect l="l" t="t" r="r" b="b"/>
              <a:pathLst>
                <a:path w="170296" h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482171" y="4711065"/>
            <a:ext cx="5422191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Manufacturing: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Streamlining production schedules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Optimizing raw material procurement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2125299" y="5963832"/>
            <a:ext cx="169107" cy="169107"/>
            <a:chOff x="0" y="0"/>
            <a:chExt cx="170296" cy="17029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0296" cy="170296"/>
            </a:xfrm>
            <a:custGeom>
              <a:avLst/>
              <a:gdLst/>
              <a:ahLst/>
              <a:cxnLst/>
              <a:rect l="l" t="t" r="r" b="b"/>
              <a:pathLst>
                <a:path w="170296" h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572009" y="5935257"/>
            <a:ext cx="5422191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Pharmaceuticals: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Ensuring availability of critical medications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Managing expiration dates to minimize waste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2125299" y="7261417"/>
            <a:ext cx="169107" cy="169107"/>
            <a:chOff x="0" y="0"/>
            <a:chExt cx="170296" cy="17029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0296" cy="170296"/>
            </a:xfrm>
            <a:custGeom>
              <a:avLst/>
              <a:gdLst/>
              <a:ahLst/>
              <a:cxnLst/>
              <a:rect l="l" t="t" r="r" b="b"/>
              <a:pathLst>
                <a:path w="170296" h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572009" y="7161442"/>
            <a:ext cx="5422191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Automotive: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Balancing inventory for long lead-time components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Adapting to global supply chain fluctuations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429" y="479195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08290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84392" y="6367692"/>
            <a:ext cx="5781216" cy="5781216"/>
          </a:xfrm>
          <a:custGeom>
            <a:avLst/>
            <a:gdLst/>
            <a:ahLst/>
            <a:cxnLst/>
            <a:rect l="l" t="t" r="r" b="b"/>
            <a:pathLst>
              <a:path w="5781216" h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05097" y="3382104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136792" y="3975808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457232" y="1246712"/>
            <a:ext cx="10679560" cy="95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FUTURE IMPROVEMENTS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350571" y="1171270"/>
            <a:ext cx="1193492" cy="47625"/>
            <a:chOff x="0" y="0"/>
            <a:chExt cx="314335" cy="125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4335" cy="12543"/>
            </a:xfrm>
            <a:custGeom>
              <a:avLst/>
              <a:gdLst/>
              <a:ahLst/>
              <a:cxnLst/>
              <a:rect l="l" t="t" r="r" b="b"/>
              <a:pathLst>
                <a:path w="314335" h="12543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96258" y="2154762"/>
            <a:ext cx="14188936" cy="780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6"/>
              </a:lnSpc>
              <a:spcBef>
                <a:spcPct val="0"/>
              </a:spcBef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Integration of External Data Sources:</a:t>
            </a:r>
          </a:p>
          <a:p>
            <a:pPr marL="480580" lvl="1" indent="-240290" algn="l">
              <a:lnSpc>
                <a:spcPts val="3116"/>
              </a:lnSpc>
              <a:buFont typeface="Arial"/>
              <a:buChar char="•"/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Economic indicators</a:t>
            </a:r>
          </a:p>
          <a:p>
            <a:pPr marL="480580" lvl="1" indent="-240290" algn="l">
              <a:lnSpc>
                <a:spcPts val="3116"/>
              </a:lnSpc>
              <a:buFont typeface="Arial"/>
              <a:buChar char="•"/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Social media trends</a:t>
            </a:r>
          </a:p>
          <a:p>
            <a:pPr marL="480580" lvl="1" indent="-240290" algn="l">
              <a:lnSpc>
                <a:spcPts val="3116"/>
              </a:lnSpc>
              <a:buFont typeface="Arial"/>
              <a:buChar char="•"/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Weather patterns</a:t>
            </a:r>
          </a:p>
          <a:p>
            <a:pPr algn="l">
              <a:lnSpc>
                <a:spcPts val="3116"/>
              </a:lnSpc>
            </a:pPr>
            <a:endParaRPr lang="en-US" sz="222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16"/>
              </a:lnSpc>
              <a:spcBef>
                <a:spcPct val="0"/>
              </a:spcBef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Advanced Machine Learning Techniques:</a:t>
            </a:r>
          </a:p>
          <a:p>
            <a:pPr marL="480580" lvl="1" indent="-240290" algn="l">
              <a:lnSpc>
                <a:spcPts val="3116"/>
              </a:lnSpc>
              <a:buFont typeface="Arial"/>
              <a:buChar char="•"/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Deep learning models for complex pattern recognition</a:t>
            </a:r>
          </a:p>
          <a:p>
            <a:pPr marL="480580" lvl="1" indent="-240290" algn="l">
              <a:lnSpc>
                <a:spcPts val="3116"/>
              </a:lnSpc>
              <a:buFont typeface="Arial"/>
              <a:buChar char="•"/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Reinforcement learning for adaptive forecasting</a:t>
            </a:r>
          </a:p>
          <a:p>
            <a:pPr algn="l">
              <a:lnSpc>
                <a:spcPts val="3116"/>
              </a:lnSpc>
            </a:pPr>
            <a:endParaRPr lang="en-US" sz="222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16"/>
              </a:lnSpc>
              <a:spcBef>
                <a:spcPct val="0"/>
              </a:spcBef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Real-time Market Feedback Loop:</a:t>
            </a:r>
          </a:p>
          <a:p>
            <a:pPr marL="480580" lvl="1" indent="-240290" algn="l">
              <a:lnSpc>
                <a:spcPts val="3116"/>
              </a:lnSpc>
              <a:buFont typeface="Arial"/>
              <a:buChar char="•"/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Incorporating immediate market reactions</a:t>
            </a:r>
          </a:p>
          <a:p>
            <a:pPr marL="480580" lvl="1" indent="-240290" algn="l">
              <a:lnSpc>
                <a:spcPts val="3116"/>
              </a:lnSpc>
              <a:buFont typeface="Arial"/>
              <a:buChar char="•"/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Adjusting forecasts based on real-time sales data</a:t>
            </a:r>
          </a:p>
          <a:p>
            <a:pPr algn="l">
              <a:lnSpc>
                <a:spcPts val="3116"/>
              </a:lnSpc>
            </a:pPr>
            <a:endParaRPr lang="en-US" sz="222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16"/>
              </a:lnSpc>
              <a:spcBef>
                <a:spcPct val="0"/>
              </a:spcBef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Explainable AI Features:</a:t>
            </a:r>
          </a:p>
          <a:p>
            <a:pPr marL="480580" lvl="1" indent="-240290" algn="l">
              <a:lnSpc>
                <a:spcPts val="3116"/>
              </a:lnSpc>
              <a:buFont typeface="Arial"/>
              <a:buChar char="•"/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Providing insights into forecast drivers</a:t>
            </a:r>
          </a:p>
          <a:p>
            <a:pPr marL="480580" lvl="1" indent="-240290" algn="l">
              <a:lnSpc>
                <a:spcPts val="3116"/>
              </a:lnSpc>
              <a:buFont typeface="Arial"/>
              <a:buChar char="•"/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Enhancing trust and interpretability of predictions</a:t>
            </a:r>
          </a:p>
          <a:p>
            <a:pPr algn="l">
              <a:lnSpc>
                <a:spcPts val="3116"/>
              </a:lnSpc>
            </a:pPr>
            <a:endParaRPr lang="en-US" sz="222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16"/>
              </a:lnSpc>
              <a:spcBef>
                <a:spcPct val="0"/>
              </a:spcBef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Scenario Planning Capabilities:</a:t>
            </a:r>
          </a:p>
          <a:p>
            <a:pPr marL="480580" lvl="1" indent="-240290" algn="l">
              <a:lnSpc>
                <a:spcPts val="3116"/>
              </a:lnSpc>
              <a:buFont typeface="Arial"/>
              <a:buChar char="•"/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Simulating various market conditions</a:t>
            </a:r>
          </a:p>
          <a:p>
            <a:pPr marL="480580" lvl="1" indent="-240290" algn="l">
              <a:lnSpc>
                <a:spcPts val="3116"/>
              </a:lnSpc>
              <a:buFont typeface="Arial"/>
              <a:buChar char="•"/>
            </a:pPr>
            <a:r>
              <a:rPr lang="en-US" sz="22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Enabling proactive decision-making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429" y="479195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08290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84392" y="6367692"/>
            <a:ext cx="5781216" cy="5781216"/>
          </a:xfrm>
          <a:custGeom>
            <a:avLst/>
            <a:gdLst/>
            <a:ahLst/>
            <a:cxnLst/>
            <a:rect l="l" t="t" r="r" b="b"/>
            <a:pathLst>
              <a:path w="5781216" h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41647" y="1337049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91493" y="7101976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589806" y="2939750"/>
            <a:ext cx="4331965" cy="95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SUMMARY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589806" y="2908645"/>
            <a:ext cx="1193492" cy="47625"/>
            <a:chOff x="0" y="0"/>
            <a:chExt cx="314335" cy="125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4335" cy="12543"/>
            </a:xfrm>
            <a:custGeom>
              <a:avLst/>
              <a:gdLst/>
              <a:ahLst/>
              <a:cxnLst/>
              <a:rect l="l" t="t" r="r" b="b"/>
              <a:pathLst>
                <a:path w="314335" h="12543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50027" y="1689135"/>
            <a:ext cx="10639779" cy="787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Problem Recap: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Challenges in accurate demand forecasting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Costly inventory inefficiencies across industries</a:t>
            </a:r>
          </a:p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Our Solution: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Advanced AI models combining univariate and multivariate approaches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Cutting-edge techniques for precision forecasting</a:t>
            </a:r>
          </a:p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Benefits: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Improved forecast accuracy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Reduced stockouts and excess inventory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Enhanced operational efficiency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 savings and improved profitability</a:t>
            </a:r>
          </a:p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Wide-ranging Impact: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Applicable across diverse industries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Customizable to specific business needs</a:t>
            </a:r>
          </a:p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Call to Action: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"Join us in revolutionizing inventory management"</a:t>
            </a:r>
          </a:p>
          <a:p>
            <a:pPr marL="537942" lvl="1" indent="-268971" algn="l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"Pilot our solution in your organization"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3429" y="479195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08290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484392" y="6367692"/>
            <a:ext cx="5781216" cy="5781216"/>
          </a:xfrm>
          <a:custGeom>
            <a:avLst/>
            <a:gdLst/>
            <a:ahLst/>
            <a:cxnLst/>
            <a:rect l="l" t="t" r="r" b="b"/>
            <a:pathLst>
              <a:path w="5781216" h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77910" y="3512224"/>
            <a:ext cx="12332180" cy="3262552"/>
            <a:chOff x="0" y="0"/>
            <a:chExt cx="3247982" cy="8592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47982" cy="859273"/>
            </a:xfrm>
            <a:custGeom>
              <a:avLst/>
              <a:gdLst/>
              <a:ahLst/>
              <a:cxnLst/>
              <a:rect l="l" t="t" r="r" b="b"/>
              <a:pathLst>
                <a:path w="3247982" h="859273">
                  <a:moveTo>
                    <a:pt x="0" y="0"/>
                  </a:moveTo>
                  <a:lnTo>
                    <a:pt x="3247982" y="0"/>
                  </a:lnTo>
                  <a:lnTo>
                    <a:pt x="3247982" y="859273"/>
                  </a:lnTo>
                  <a:lnTo>
                    <a:pt x="0" y="859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247982" cy="89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899748" y="2434062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596319" y="4066062"/>
            <a:ext cx="11095362" cy="194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45"/>
              </a:lnSpc>
              <a:spcBef>
                <a:spcPct val="0"/>
              </a:spcBef>
            </a:pPr>
            <a:r>
              <a:rPr lang="en-US" sz="11318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THANK YOU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231928" y="5696614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429" y="479195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08290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29497" y="-378963"/>
            <a:ext cx="8375085" cy="10665963"/>
            <a:chOff x="0" y="0"/>
            <a:chExt cx="2205784" cy="28091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05784" cy="2809143"/>
            </a:xfrm>
            <a:custGeom>
              <a:avLst/>
              <a:gdLst/>
              <a:ahLst/>
              <a:cxnLst/>
              <a:rect l="l" t="t" r="r" b="b"/>
              <a:pathLst>
                <a:path w="2205784" h="2809143">
                  <a:moveTo>
                    <a:pt x="0" y="0"/>
                  </a:moveTo>
                  <a:lnTo>
                    <a:pt x="2205784" y="0"/>
                  </a:lnTo>
                  <a:lnTo>
                    <a:pt x="2205784" y="2809143"/>
                  </a:lnTo>
                  <a:lnTo>
                    <a:pt x="0" y="2809143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205784" cy="2847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25126" y="2804902"/>
            <a:ext cx="4668621" cy="95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INTRO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425126" y="2659869"/>
            <a:ext cx="1193492" cy="47625"/>
            <a:chOff x="0" y="0"/>
            <a:chExt cx="314335" cy="125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4335" cy="12543"/>
            </a:xfrm>
            <a:custGeom>
              <a:avLst/>
              <a:gdLst/>
              <a:ahLst/>
              <a:cxnLst/>
              <a:rect l="l" t="t" r="r" b="b"/>
              <a:pathLst>
                <a:path w="314335" h="12543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7296923" y="772403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819979" y="914400"/>
            <a:ext cx="7019162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TEAM MEMBERS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19979" y="2991213"/>
            <a:ext cx="7880931" cy="302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5"/>
              </a:lnSpc>
            </a:pPr>
            <a:r>
              <a:rPr lang="en-US" sz="3446">
                <a:solidFill>
                  <a:srgbClr val="10053D"/>
                </a:solidFill>
                <a:latin typeface="Open Sans"/>
                <a:ea typeface="Open Sans"/>
                <a:cs typeface="Open Sans"/>
                <a:sym typeface="Open Sans"/>
              </a:rPr>
              <a:t>V Sharmila</a:t>
            </a:r>
          </a:p>
          <a:p>
            <a:pPr algn="l">
              <a:lnSpc>
                <a:spcPts val="4825"/>
              </a:lnSpc>
            </a:pPr>
            <a:endParaRPr lang="en-US" sz="3446">
              <a:solidFill>
                <a:srgbClr val="1005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825"/>
              </a:lnSpc>
            </a:pPr>
            <a:endParaRPr lang="en-US" sz="3446">
              <a:solidFill>
                <a:srgbClr val="1005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825"/>
              </a:lnSpc>
            </a:pPr>
            <a:endParaRPr lang="en-US" sz="3446">
              <a:solidFill>
                <a:srgbClr val="1005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825"/>
              </a:lnSpc>
              <a:spcBef>
                <a:spcPct val="0"/>
              </a:spcBef>
            </a:pPr>
            <a:r>
              <a:rPr lang="en-US" sz="3446">
                <a:solidFill>
                  <a:srgbClr val="10053D"/>
                </a:solidFill>
                <a:latin typeface="Open Sans"/>
                <a:ea typeface="Open Sans"/>
                <a:cs typeface="Open Sans"/>
                <a:sym typeface="Open Sans"/>
              </a:rPr>
              <a:t>Jumana 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429" y="479195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08290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84392" y="6367692"/>
            <a:ext cx="5781216" cy="5781216"/>
          </a:xfrm>
          <a:custGeom>
            <a:avLst/>
            <a:gdLst/>
            <a:ahLst/>
            <a:cxnLst/>
            <a:rect l="l" t="t" r="r" b="b"/>
            <a:pathLst>
              <a:path w="5781216" h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48234" y="1774712"/>
            <a:ext cx="3621479" cy="6585871"/>
            <a:chOff x="0" y="0"/>
            <a:chExt cx="4828638" cy="8781161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/>
            <a:srcRect l="3869" r="41141"/>
            <a:stretch>
              <a:fillRect/>
            </a:stretch>
          </p:blipFill>
          <p:spPr>
            <a:xfrm>
              <a:off x="0" y="0"/>
              <a:ext cx="4828638" cy="8781161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9541006" y="3398070"/>
            <a:ext cx="3621479" cy="4962513"/>
            <a:chOff x="0" y="0"/>
            <a:chExt cx="4828638" cy="6616684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 t="4266" b="4266"/>
            <a:stretch>
              <a:fillRect/>
            </a:stretch>
          </p:blipFill>
          <p:spPr>
            <a:xfrm>
              <a:off x="0" y="0"/>
              <a:ext cx="4828638" cy="6616684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9541006" y="8708525"/>
            <a:ext cx="7438511" cy="1578475"/>
            <a:chOff x="0" y="0"/>
            <a:chExt cx="1959114" cy="4157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59114" cy="415730"/>
            </a:xfrm>
            <a:custGeom>
              <a:avLst/>
              <a:gdLst/>
              <a:ahLst/>
              <a:cxnLst/>
              <a:rect l="l" t="t" r="r" b="b"/>
              <a:pathLst>
                <a:path w="1959114" h="415730">
                  <a:moveTo>
                    <a:pt x="0" y="0"/>
                  </a:moveTo>
                  <a:lnTo>
                    <a:pt x="1959114" y="0"/>
                  </a:lnTo>
                  <a:lnTo>
                    <a:pt x="1959114" y="415730"/>
                  </a:lnTo>
                  <a:lnTo>
                    <a:pt x="0" y="415730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959114" cy="453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103900" y="2395760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3" y="0"/>
                </a:lnTo>
                <a:lnTo>
                  <a:pt x="2156323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369063" y="4211368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822163" y="2577171"/>
            <a:ext cx="1193492" cy="47625"/>
            <a:chOff x="0" y="0"/>
            <a:chExt cx="314335" cy="1254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14335" cy="12543"/>
            </a:xfrm>
            <a:custGeom>
              <a:avLst/>
              <a:gdLst/>
              <a:ahLst/>
              <a:cxnLst/>
              <a:rect l="l" t="t" r="r" b="b"/>
              <a:pathLst>
                <a:path w="314335" h="12543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822163" y="2713051"/>
            <a:ext cx="6901022" cy="85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5"/>
              </a:lnSpc>
            </a:pPr>
            <a:r>
              <a:rPr lang="en-US" sz="55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PROJECT TITLE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6216" y="4968802"/>
            <a:ext cx="10068646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000">
                <a:solidFill>
                  <a:srgbClr val="FFDE59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DEMAND FORECASTING MODEL FOR INVENTORY MANAGEMENT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2524" y="4656859"/>
            <a:ext cx="9042732" cy="2790618"/>
            <a:chOff x="0" y="0"/>
            <a:chExt cx="2381625" cy="73497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381625" cy="734978"/>
            </a:xfrm>
            <a:custGeom>
              <a:avLst/>
              <a:gdLst/>
              <a:ahLst/>
              <a:cxnLst/>
              <a:rect l="l" t="t" r="r" b="b"/>
              <a:pathLst>
                <a:path w="2381625" h="734978">
                  <a:moveTo>
                    <a:pt x="0" y="0"/>
                  </a:moveTo>
                  <a:lnTo>
                    <a:pt x="2381625" y="0"/>
                  </a:lnTo>
                  <a:lnTo>
                    <a:pt x="2381625" y="734978"/>
                  </a:lnTo>
                  <a:lnTo>
                    <a:pt x="0" y="7349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381625" cy="773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27561"/>
            <a:ext cx="8711092" cy="85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5"/>
              </a:lnSpc>
            </a:pPr>
            <a:r>
              <a:rPr lang="en-US" sz="55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PROJECT STATMENT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540841"/>
            <a:ext cx="1193492" cy="47625"/>
            <a:chOff x="0" y="0"/>
            <a:chExt cx="314335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335" cy="12543"/>
            </a:xfrm>
            <a:custGeom>
              <a:avLst/>
              <a:gdLst/>
              <a:ahLst/>
              <a:cxnLst/>
              <a:rect l="l" t="t" r="r" b="b"/>
              <a:pathLst>
                <a:path w="314335" h="12543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0128" y="1630201"/>
            <a:ext cx="8603236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“The Demand Forecasting Dilemma”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764" y="2612537"/>
            <a:ext cx="16718536" cy="172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Organizations encounter challenges in accurately forecasting demand, leading to issues like stockouts and excess inventory due to inefficient inventory management.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757630"/>
            <a:ext cx="18288000" cy="182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"These challenges result in significant financial losses and operational inefficiencies across various industries, highlighting the critical need for advanced demand forecasting solutions."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429" y="479195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08290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131676" y="4065338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73429" y="1612136"/>
            <a:ext cx="17490274" cy="67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3"/>
              </a:lnSpc>
            </a:pPr>
            <a:r>
              <a:rPr lang="en-US" sz="43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IMPORTANCE OF THE PROBLEM IN THE TARGET DOMAIN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73429" y="1332162"/>
            <a:ext cx="1193492" cy="47625"/>
            <a:chOff x="0" y="0"/>
            <a:chExt cx="314335" cy="125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4335" cy="12543"/>
            </a:xfrm>
            <a:custGeom>
              <a:avLst/>
              <a:gdLst/>
              <a:ahLst/>
              <a:cxnLst/>
              <a:rect l="l" t="t" r="r" b="b"/>
              <a:pathLst>
                <a:path w="314335" h="12543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989839" y="3528500"/>
            <a:ext cx="4388392" cy="291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8"/>
              </a:lnSpc>
              <a:spcBef>
                <a:spcPct val="0"/>
              </a:spcBef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673429" y="2583732"/>
            <a:ext cx="13170052" cy="723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6410" lvl="1" indent="-233205" algn="l">
              <a:lnSpc>
                <a:spcPts val="3024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Financial Impact: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Highlight the monetary losses due to inefficient inventory management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Example: "Retail alone loses $XXX billion annually due to stockouts and overstock"</a:t>
            </a:r>
          </a:p>
          <a:p>
            <a:pPr marL="466410" lvl="1" indent="-233205" algn="l">
              <a:lnSpc>
                <a:spcPts val="3024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Industry-Specific Challenges: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Retail &amp; E-commerce: "Balancing stock levels with rapidly changing consumer demands"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Manufacturing: "Optimizing production schedules and raw material procurement"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Pharmaceuticals: "Ensuring life-saving drugs are always available while minimizing waste"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Automotive: "Managing complex supply chains and long lead times"</a:t>
            </a:r>
          </a:p>
          <a:p>
            <a:pPr marL="466410" lvl="1" indent="-233205" algn="l">
              <a:lnSpc>
                <a:spcPts val="3024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Operational Efficiency: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"Accurate forecasting reduces warehousing costs by up to XX%"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"Improves cash flow by reducing tied-up capital in excess inventory"</a:t>
            </a:r>
          </a:p>
          <a:p>
            <a:pPr marL="466410" lvl="1" indent="-233205" algn="l">
              <a:lnSpc>
                <a:spcPts val="3024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 Satisfaction: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"Stockouts lead to lost sales and damaged brand reputation"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"XX% of customers switch brands due to product unavailability"</a:t>
            </a:r>
          </a:p>
          <a:p>
            <a:pPr marL="466410" lvl="1" indent="-233205" algn="l">
              <a:lnSpc>
                <a:spcPts val="3024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Sustainability: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"Reducing overstock minimizes waste, particularly crucial in industries like food and fashion"</a:t>
            </a:r>
          </a:p>
          <a:p>
            <a:pPr marL="466410" lvl="1" indent="-233205" algn="l">
              <a:lnSpc>
                <a:spcPts val="3024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Competitive Advantage:</a:t>
            </a:r>
          </a:p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"Companies with superior demand forecasting outperform competitors by XX% in profitability"</a:t>
            </a:r>
          </a:p>
          <a:p>
            <a:pPr algn="l">
              <a:lnSpc>
                <a:spcPts val="3024"/>
              </a:lnSpc>
              <a:spcBef>
                <a:spcPct val="0"/>
              </a:spcBef>
            </a:pPr>
            <a:endParaRPr lang="en-US" sz="216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429" y="479195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08290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84392" y="6367692"/>
            <a:ext cx="5781216" cy="5781216"/>
          </a:xfrm>
          <a:custGeom>
            <a:avLst/>
            <a:gdLst/>
            <a:ahLst/>
            <a:cxnLst/>
            <a:rect l="l" t="t" r="r" b="b"/>
            <a:pathLst>
              <a:path w="5781216" h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220476"/>
            <a:ext cx="1329943" cy="6585871"/>
            <a:chOff x="0" y="0"/>
            <a:chExt cx="350273" cy="1734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0273" cy="1734550"/>
            </a:xfrm>
            <a:custGeom>
              <a:avLst/>
              <a:gdLst/>
              <a:ahLst/>
              <a:cxnLst/>
              <a:rect l="l" t="t" r="r" b="b"/>
              <a:pathLst>
                <a:path w="350273" h="1734550">
                  <a:moveTo>
                    <a:pt x="0" y="0"/>
                  </a:moveTo>
                  <a:lnTo>
                    <a:pt x="350273" y="0"/>
                  </a:lnTo>
                  <a:lnTo>
                    <a:pt x="350273" y="1734550"/>
                  </a:lnTo>
                  <a:lnTo>
                    <a:pt x="0" y="1734550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50273" cy="177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442845" y="739214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019047" y="7269075"/>
            <a:ext cx="2156324" cy="2156324"/>
          </a:xfrm>
          <a:custGeom>
            <a:avLst/>
            <a:gdLst/>
            <a:ahLst/>
            <a:cxnLst/>
            <a:rect l="l" t="t" r="r" b="b"/>
            <a:pathLst>
              <a:path w="2156324" h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511726" y="1277626"/>
            <a:ext cx="7431819" cy="95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MAIN OBJECTIVE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544779" y="1220476"/>
            <a:ext cx="1193492" cy="47625"/>
            <a:chOff x="0" y="0"/>
            <a:chExt cx="314335" cy="125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4335" cy="12543"/>
            </a:xfrm>
            <a:custGeom>
              <a:avLst/>
              <a:gdLst/>
              <a:ahLst/>
              <a:cxnLst/>
              <a:rect l="l" t="t" r="r" b="b"/>
              <a:pathLst>
                <a:path w="314335" h="12543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11726" y="4286207"/>
            <a:ext cx="169107" cy="169107"/>
            <a:chOff x="0" y="0"/>
            <a:chExt cx="170296" cy="17029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0296" cy="170296"/>
            </a:xfrm>
            <a:custGeom>
              <a:avLst/>
              <a:gdLst/>
              <a:ahLst/>
              <a:cxnLst/>
              <a:rect l="l" t="t" r="r" b="b"/>
              <a:pathLst>
                <a:path w="170296" h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544779" y="2810984"/>
            <a:ext cx="169107" cy="169107"/>
            <a:chOff x="0" y="0"/>
            <a:chExt cx="170296" cy="17029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0296" cy="170296"/>
            </a:xfrm>
            <a:custGeom>
              <a:avLst/>
              <a:gdLst/>
              <a:ahLst/>
              <a:cxnLst/>
              <a:rect l="l" t="t" r="r" b="b"/>
              <a:pathLst>
                <a:path w="170296" h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544779" y="7168365"/>
            <a:ext cx="169107" cy="169107"/>
            <a:chOff x="0" y="0"/>
            <a:chExt cx="170296" cy="17029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0296" cy="170296"/>
            </a:xfrm>
            <a:custGeom>
              <a:avLst/>
              <a:gdLst/>
              <a:ahLst/>
              <a:cxnLst/>
              <a:rect l="l" t="t" r="r" b="b"/>
              <a:pathLst>
                <a:path w="170296" h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2680858" y="2682572"/>
            <a:ext cx="15158283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4F6FC"/>
                </a:solidFill>
                <a:latin typeface="Canva Sans"/>
                <a:ea typeface="Canva Sans"/>
                <a:cs typeface="Canva Sans"/>
                <a:sym typeface="Canva Sans"/>
              </a:rPr>
              <a:t>Primary Goal: "Develop advanced forecasting models to enhance inventor management and production planning efficiency across diverse industries"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4F6F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629333" y="4547608"/>
            <a:ext cx="14717069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endParaRPr/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Univariate Models: • Utilize historical sales data for time-series analysis • Capture patterns, seasonality, and trends within single variables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Multivariate Models: • Incorporate market trends and external factors • Analyze complex relationships between multiple variables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927827" y="4165338"/>
            <a:ext cx="1186910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Approach: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927827" y="7130265"/>
            <a:ext cx="14119326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Objective: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774730" y="7904292"/>
            <a:ext cx="14119326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Improve forecast accuracy by leveraging AI and machine learning techniques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Reduce stockouts and excess inventory issues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Optimize production schedules and resource allocation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Enhance adaptability to market fluctuations and industry-specific challenges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147" y="859593"/>
            <a:ext cx="169107" cy="169107"/>
            <a:chOff x="0" y="0"/>
            <a:chExt cx="170296" cy="170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296" cy="170296"/>
            </a:xfrm>
            <a:custGeom>
              <a:avLst/>
              <a:gdLst/>
              <a:ahLst/>
              <a:cxnLst/>
              <a:rect l="l" t="t" r="r" b="b"/>
              <a:pathLst>
                <a:path w="170296" h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83187" y="821493"/>
            <a:ext cx="11718014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Utilization: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Historical Sales Data                                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Inventory Data         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Product Information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Customer Data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Supply Chain Data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External Factors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954" y="498475"/>
            <a:ext cx="15743159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Our Dual Approach to Demand Forecasting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1954" y="403534"/>
            <a:ext cx="1193492" cy="47625"/>
            <a:chOff x="0" y="0"/>
            <a:chExt cx="314335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335" cy="12543"/>
            </a:xfrm>
            <a:custGeom>
              <a:avLst/>
              <a:gdLst/>
              <a:ahLst/>
              <a:cxnLst/>
              <a:rect l="l" t="t" r="r" b="b"/>
              <a:pathLst>
                <a:path w="314335" h="12543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1954" y="2050517"/>
            <a:ext cx="12678490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Cutting-Edge Techniques for Precision Forecasting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1954" y="3531632"/>
            <a:ext cx="11120557" cy="158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22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Ensemble Learning:</a:t>
            </a:r>
          </a:p>
          <a:p>
            <a:pPr marL="493513" lvl="1" indent="-246757" algn="l">
              <a:lnSpc>
                <a:spcPts val="3200"/>
              </a:lnSpc>
              <a:buFont typeface="Arial"/>
              <a:buChar char="•"/>
            </a:pPr>
            <a:r>
              <a:rPr lang="en-US" sz="22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Brief explanation: "Combining multiple models for enhanced accuracy"</a:t>
            </a:r>
          </a:p>
          <a:p>
            <a:pPr marL="493513" lvl="1" indent="-246757" algn="l">
              <a:lnSpc>
                <a:spcPts val="3200"/>
              </a:lnSpc>
              <a:buFont typeface="Arial"/>
              <a:buChar char="•"/>
            </a:pPr>
            <a:r>
              <a:rPr lang="en-US" sz="22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point: "Leverages strengths of different algorithms"</a:t>
            </a:r>
          </a:p>
          <a:p>
            <a:pPr marL="493513" lvl="1" indent="-246757" algn="l">
              <a:lnSpc>
                <a:spcPts val="3200"/>
              </a:lnSpc>
              <a:buFont typeface="Arial"/>
              <a:buChar char="•"/>
            </a:pPr>
            <a:r>
              <a:rPr lang="en-US" sz="22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Example: "Weighted averaging of ARIMA, Prophet, and XGBoost predictions"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1954" y="5913536"/>
            <a:ext cx="10796286" cy="278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Feature Engineering:</a:t>
            </a:r>
          </a:p>
          <a:p>
            <a:pPr marL="494410" lvl="1" indent="-247205" algn="l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Brief explanation: "Creating relevant features from raw data"</a:t>
            </a:r>
          </a:p>
          <a:p>
            <a:pPr marL="494410" lvl="1" indent="-247205" algn="l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point: "Enhances model's ability to capture complex patterns"</a:t>
            </a:r>
          </a:p>
          <a:p>
            <a:pPr marL="494410" lvl="1" indent="-247205" algn="l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Examples:</a:t>
            </a:r>
          </a:p>
          <a:p>
            <a:pPr marL="494410" lvl="1" indent="-247205" algn="l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"Lag variables to capture time-dependent patterns"</a:t>
            </a:r>
          </a:p>
          <a:p>
            <a:pPr marL="494410" lvl="1" indent="-247205" algn="l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"Rolling averages for trend detection"</a:t>
            </a:r>
          </a:p>
          <a:p>
            <a:pPr marL="494410" lvl="1" indent="-247205" algn="l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"Holiday indicators for seasonal effects"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9182" y="990600"/>
            <a:ext cx="13380263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Anomaly Detection: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Brief explanation: "Identifying and handling outliers and unusual events"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point: "Improves model robustness and adaptability"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Example: "Using Isolation Forests to detect and adjust for supply chain disruptions"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9182" y="4296092"/>
            <a:ext cx="15370736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Dynamic Model Selection: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Brief explanation: "Automatically selecting the best-performing model for each scenario"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point: "Ensures optimal forecasting across diverse product categories"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Example: "Using meta-learning to choose between different algorithms based on data characteristics"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</Words>
  <Application>Microsoft Office PowerPoint</Application>
  <PresentationFormat>Custom</PresentationFormat>
  <Paragraphs>131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TT Supermolot Neue Expanded Bold</vt:lpstr>
      <vt:lpstr>Canva Sans</vt:lpstr>
      <vt:lpstr>Open Sans Bold</vt:lpstr>
      <vt:lpstr>Calibri</vt:lpstr>
      <vt:lpstr>TT Supermolot Neue Expanded</vt:lpstr>
      <vt:lpstr>Arial</vt:lpstr>
      <vt:lpstr>HK Grotesk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project</dc:title>
  <cp:lastModifiedBy>V Sharmila</cp:lastModifiedBy>
  <cp:revision>3</cp:revision>
  <dcterms:created xsi:type="dcterms:W3CDTF">2006-08-16T00:00:00Z</dcterms:created>
  <dcterms:modified xsi:type="dcterms:W3CDTF">2024-07-11T05:53:34Z</dcterms:modified>
  <dc:identifier>DAGKkKeUJQU</dc:identifier>
</cp:coreProperties>
</file>